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59" r:id="rId3"/>
    <p:sldId id="276" r:id="rId4"/>
    <p:sldId id="263" r:id="rId5"/>
    <p:sldId id="260" r:id="rId6"/>
    <p:sldId id="273" r:id="rId7"/>
    <p:sldId id="272" r:id="rId8"/>
    <p:sldId id="271" r:id="rId9"/>
    <p:sldId id="265" r:id="rId10"/>
    <p:sldId id="270" r:id="rId11"/>
    <p:sldId id="275" r:id="rId12"/>
  </p:sldIdLst>
  <p:sldSz cx="12192000" cy="6858000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9F3A-D8FB-4FDD-9A8A-8B8731D2D657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734CD-C7FE-4638-BEC3-921AC5033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71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55B0F-C369-4B04-B852-C10F23254357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BF5D-5655-43D5-8DA1-639AC8BD6C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5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96F6-66EF-4F7A-873D-50ED2DA32B6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04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BF5D-5655-43D5-8DA1-639AC8BD6C2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67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BF5D-5655-43D5-8DA1-639AC8BD6C2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8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9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1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47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57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5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8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16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20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22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2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7854-A5CC-42DE-B6A4-CA9AB606DE31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04E28-7821-460E-8369-DCF483AF4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0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8" y="1671055"/>
            <a:ext cx="3340353" cy="14192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9539" y="176471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核心通識課程</a:t>
            </a:r>
            <a:r>
              <a:rPr lang="en-US" altLang="zh-TW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/>
            </a:r>
            <a:br>
              <a:rPr lang="en-US" altLang="zh-TW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預選填寫分發</a:t>
            </a:r>
            <a:endParaRPr lang="zh-TW" altLang="en-US" sz="40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828870" y="2435295"/>
            <a:ext cx="3388567" cy="9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/>
        </p:nvGrpSpPr>
        <p:grpSpPr>
          <a:xfrm>
            <a:off x="793108" y="3984170"/>
            <a:ext cx="5887611" cy="1987421"/>
            <a:chOff x="793108" y="3984170"/>
            <a:chExt cx="5887611" cy="1987421"/>
          </a:xfrm>
        </p:grpSpPr>
        <p:sp>
          <p:nvSpPr>
            <p:cNvPr id="6" name="圓角矩形 5"/>
            <p:cNvSpPr/>
            <p:nvPr/>
          </p:nvSpPr>
          <p:spPr>
            <a:xfrm>
              <a:off x="793108" y="3984170"/>
              <a:ext cx="5887611" cy="1987421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62307" y="4377715"/>
              <a:ext cx="5749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/>
              <a:r>
                <a:rPr lang="zh-TW" altLang="en-US" sz="2400" dirty="0"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需求提出單位</a:t>
              </a:r>
              <a:r>
                <a:rPr lang="zh-TW" altLang="en-US" sz="2400" dirty="0" smtClean="0"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：通識中心</a:t>
              </a:r>
              <a:endPara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endParaRPr>
            </a:p>
            <a:p>
              <a:pPr marL="177800"/>
              <a:r>
                <a:rPr lang="zh-TW" altLang="en-US" sz="2400" dirty="0" smtClean="0"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協同製作單位：教務處課務組、圖資處</a:t>
              </a:r>
              <a:endPara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endParaRPr>
            </a:p>
            <a:p>
              <a:pPr marL="177800"/>
              <a:r>
                <a:rPr lang="zh-TW" altLang="en-US" sz="2400" dirty="0" smtClean="0"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報告人：課務組 鍾博凱 </a:t>
              </a:r>
              <a:r>
                <a:rPr lang="en-US" altLang="zh-TW" sz="2400" dirty="0" smtClean="0"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#5626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4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1" y="735425"/>
            <a:ext cx="2267136" cy="619399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121501" y="93974"/>
            <a:ext cx="5354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核心通識課程</a:t>
            </a:r>
            <a:endParaRPr lang="en-US" altLang="zh-TW" sz="40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分發規</a:t>
            </a:r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則</a:t>
            </a:r>
            <a:endParaRPr lang="en-US" altLang="zh-TW" sz="40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endParaRPr lang="zh-TW" altLang="en-US" sz="4000" dirty="0"/>
          </a:p>
        </p:txBody>
      </p:sp>
      <p:sp>
        <p:nvSpPr>
          <p:cNvPr id="24" name="圓角矩形 23"/>
          <p:cNvSpPr/>
          <p:nvPr/>
        </p:nvSpPr>
        <p:spPr>
          <a:xfrm>
            <a:off x="139964" y="1600413"/>
            <a:ext cx="4238624" cy="49742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39963" y="2068133"/>
            <a:ext cx="4238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篩選</a:t>
            </a:r>
            <a:r>
              <a:rPr lang="zh-TW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規則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亂數</a:t>
            </a:r>
            <a:r>
              <a:rPr lang="zh-TW" altLang="zh-TW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產生所有課程的</a:t>
            </a:r>
            <a:r>
              <a:rPr lang="zh-TW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流水號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亂數</a:t>
            </a:r>
            <a:r>
              <a:rPr lang="zh-TW" altLang="zh-TW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產生所有選這門課學生的</a:t>
            </a:r>
            <a:r>
              <a:rPr lang="zh-TW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流水號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依亂數後課程分發學生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lvl="0">
              <a:lnSpc>
                <a:spcPts val="2000"/>
              </a:lnSpc>
            </a:pPr>
            <a:endParaRPr lang="en-US" altLang="zh-TW" sz="2400" b="1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lvl="0"/>
            <a:r>
              <a:rPr lang="zh-TW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同學間無競爭情形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分發</a:t>
            </a:r>
            <a:r>
              <a:rPr lang="zh-TW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機制</a:t>
            </a:r>
            <a:r>
              <a:rPr lang="zh-TW" altLang="zh-TW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的先後順序是由亂數決定</a:t>
            </a:r>
            <a:r>
              <a:rPr lang="zh-TW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同學彼此的選課對篩選結果無影響。</a:t>
            </a:r>
            <a:endParaRPr lang="zh-TW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790488" y="3959131"/>
            <a:ext cx="6806596" cy="2808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91761" y="4066577"/>
            <a:ext cx="62663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b="1" dirty="0" smtClean="0"/>
          </a:p>
          <a:p>
            <a:pPr>
              <a:lnSpc>
                <a:spcPts val="3000"/>
              </a:lnSpc>
            </a:pPr>
            <a:r>
              <a:rPr lang="zh-TW" altLang="en-US" b="1" dirty="0" smtClean="0"/>
              <a:t>ＤＣＡＢＥ</a:t>
            </a:r>
            <a:endParaRPr lang="en-US" altLang="zh-TW" b="1" dirty="0" smtClean="0"/>
          </a:p>
          <a:p>
            <a:pPr>
              <a:lnSpc>
                <a:spcPts val="3000"/>
              </a:lnSpc>
            </a:pPr>
            <a:r>
              <a:rPr lang="zh-TW" altLang="en-US" b="1" dirty="0" smtClean="0"/>
              <a:t>ＤＣＡＢＥ</a:t>
            </a:r>
            <a:endParaRPr lang="en-US" altLang="zh-TW" b="1" dirty="0" smtClean="0"/>
          </a:p>
          <a:p>
            <a:pPr>
              <a:lnSpc>
                <a:spcPts val="3000"/>
              </a:lnSpc>
            </a:pPr>
            <a:r>
              <a:rPr lang="zh-TW" altLang="en-US" b="1" dirty="0" smtClean="0"/>
              <a:t>　ＤＡＢＥ</a:t>
            </a:r>
            <a:endParaRPr lang="en-US" altLang="zh-TW" b="1" dirty="0" smtClean="0"/>
          </a:p>
          <a:p>
            <a:pPr>
              <a:lnSpc>
                <a:spcPts val="3000"/>
              </a:lnSpc>
            </a:pPr>
            <a:r>
              <a:rPr lang="zh-TW" altLang="en-US" b="1" dirty="0" smtClean="0"/>
              <a:t>　　ＡＢＥ</a:t>
            </a:r>
            <a:endParaRPr lang="en-US" altLang="zh-TW" b="1" dirty="0" smtClean="0"/>
          </a:p>
          <a:p>
            <a:pPr>
              <a:lnSpc>
                <a:spcPts val="3000"/>
              </a:lnSpc>
            </a:pPr>
            <a:r>
              <a:rPr lang="zh-TW" altLang="en-US" b="1" dirty="0"/>
              <a:t>　</a:t>
            </a:r>
            <a:r>
              <a:rPr lang="zh-TW" altLang="en-US" b="1" dirty="0" smtClean="0"/>
              <a:t>　　　Ｅ</a:t>
            </a:r>
            <a:endParaRPr lang="zh-TW" altLang="en-US" b="1" dirty="0"/>
          </a:p>
        </p:txBody>
      </p:sp>
      <p:cxnSp>
        <p:nvCxnSpPr>
          <p:cNvPr id="34" name="直線接點 33"/>
          <p:cNvCxnSpPr>
            <a:stCxn id="47" idx="3"/>
          </p:cNvCxnSpPr>
          <p:nvPr/>
        </p:nvCxnSpPr>
        <p:spPr>
          <a:xfrm>
            <a:off x="5561286" y="4901951"/>
            <a:ext cx="1762149" cy="0"/>
          </a:xfrm>
          <a:prstGeom prst="line">
            <a:avLst/>
          </a:prstGeom>
          <a:noFill/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48" idx="3"/>
          </p:cNvCxnSpPr>
          <p:nvPr/>
        </p:nvCxnSpPr>
        <p:spPr>
          <a:xfrm>
            <a:off x="5561286" y="5281170"/>
            <a:ext cx="1762149" cy="678"/>
          </a:xfrm>
          <a:prstGeom prst="line">
            <a:avLst/>
          </a:prstGeom>
          <a:noFill/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49" idx="3"/>
          </p:cNvCxnSpPr>
          <p:nvPr/>
        </p:nvCxnSpPr>
        <p:spPr>
          <a:xfrm>
            <a:off x="5561286" y="5661067"/>
            <a:ext cx="1762149" cy="678"/>
          </a:xfrm>
          <a:prstGeom prst="line">
            <a:avLst/>
          </a:prstGeom>
          <a:noFill/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50" idx="3"/>
          </p:cNvCxnSpPr>
          <p:nvPr/>
        </p:nvCxnSpPr>
        <p:spPr>
          <a:xfrm flipV="1">
            <a:off x="5561286" y="6041643"/>
            <a:ext cx="1762149" cy="3492"/>
          </a:xfrm>
          <a:prstGeom prst="line">
            <a:avLst/>
          </a:prstGeom>
          <a:noFill/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257435" y="4717285"/>
            <a:ext cx="31854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丁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課程剩０個名額，無人選上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57435" y="5096504"/>
            <a:ext cx="43396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甲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課程剩１個名額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，因Ｄ沒選甲，Ｃ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選上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57435" y="5476401"/>
            <a:ext cx="29546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丙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課程剩１個名額，Ｄ選上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57435" y="5860469"/>
            <a:ext cx="34163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乙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課程剩２個名額，Ａ和Ｂ選上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83434" y="3982378"/>
            <a:ext cx="1338828" cy="6052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各篩選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時段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剩餘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學生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45788" y="4717285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丁</a:t>
            </a:r>
            <a:endParaRPr lang="en-US" altLang="zh-TW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45788" y="5096504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甲</a:t>
            </a:r>
            <a:endParaRPr lang="en-US" altLang="zh-TW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45788" y="5476401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丙</a:t>
            </a:r>
            <a:endParaRPr lang="en-US" altLang="zh-TW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45788" y="5860469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乙</a:t>
            </a:r>
            <a:endParaRPr lang="en-US" altLang="zh-TW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742306" y="4382760"/>
            <a:ext cx="461665" cy="22608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亂數後課程分發順序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67" name="直線單箭頭接點 66"/>
          <p:cNvCxnSpPr/>
          <p:nvPr/>
        </p:nvCxnSpPr>
        <p:spPr>
          <a:xfrm>
            <a:off x="5818118" y="4066577"/>
            <a:ext cx="8326" cy="2593622"/>
          </a:xfrm>
          <a:prstGeom prst="straightConnector1">
            <a:avLst/>
          </a:prstGeom>
          <a:noFill/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圖片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120" y="698028"/>
            <a:ext cx="4181475" cy="180975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4" name="文字方塊 73"/>
          <p:cNvSpPr txBox="1"/>
          <p:nvPr/>
        </p:nvSpPr>
        <p:spPr>
          <a:xfrm>
            <a:off x="4742307" y="341734"/>
            <a:ext cx="12004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假設：</a:t>
            </a:r>
            <a:endParaRPr lang="zh-TW" altLang="en-US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78" name="直線接點 77"/>
          <p:cNvCxnSpPr/>
          <p:nvPr/>
        </p:nvCxnSpPr>
        <p:spPr>
          <a:xfrm flipV="1">
            <a:off x="4742306" y="2841041"/>
            <a:ext cx="7368828" cy="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文字方塊 80"/>
          <p:cNvSpPr txBox="1"/>
          <p:nvPr/>
        </p:nvSpPr>
        <p:spPr>
          <a:xfrm>
            <a:off x="4737708" y="2829965"/>
            <a:ext cx="12004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篩選過程：</a:t>
            </a:r>
            <a:endParaRPr lang="zh-TW" altLang="en-US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103" name="矩形 102"/>
          <p:cNvSpPr/>
          <p:nvPr/>
        </p:nvSpPr>
        <p:spPr>
          <a:xfrm rot="5400000">
            <a:off x="4595106" y="5272607"/>
            <a:ext cx="1512500" cy="314279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4" name="圖片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120" y="3169724"/>
            <a:ext cx="3905250" cy="72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5" name="矩形 104"/>
          <p:cNvSpPr/>
          <p:nvPr/>
        </p:nvSpPr>
        <p:spPr>
          <a:xfrm>
            <a:off x="7150387" y="3179746"/>
            <a:ext cx="1512500" cy="314279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矩形 105"/>
          <p:cNvSpPr/>
          <p:nvPr/>
        </p:nvSpPr>
        <p:spPr>
          <a:xfrm>
            <a:off x="7150387" y="3547575"/>
            <a:ext cx="1275156" cy="31427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/>
          <p:cNvSpPr/>
          <p:nvPr/>
        </p:nvSpPr>
        <p:spPr>
          <a:xfrm>
            <a:off x="5943979" y="4558659"/>
            <a:ext cx="1206408" cy="27778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/>
          <p:cNvCxnSpPr/>
          <p:nvPr/>
        </p:nvCxnSpPr>
        <p:spPr>
          <a:xfrm flipV="1">
            <a:off x="5561285" y="6378260"/>
            <a:ext cx="1762149" cy="3492"/>
          </a:xfrm>
          <a:prstGeom prst="line">
            <a:avLst/>
          </a:prstGeom>
          <a:noFill/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255429" y="6211698"/>
            <a:ext cx="23775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無剩餘課程，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E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未選上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52" name="直線接點 51"/>
          <p:cNvCxnSpPr/>
          <p:nvPr/>
        </p:nvCxnSpPr>
        <p:spPr>
          <a:xfrm flipV="1">
            <a:off x="139965" y="770592"/>
            <a:ext cx="4413374" cy="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283" y="704290"/>
            <a:ext cx="2914650" cy="203835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147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1" y="735425"/>
            <a:ext cx="2267136" cy="619399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121501" y="93974"/>
            <a:ext cx="5354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教務處課務組</a:t>
            </a:r>
            <a:endParaRPr lang="en-US" altLang="zh-TW" sz="40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宣導事</a:t>
            </a:r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項</a:t>
            </a:r>
            <a:endParaRPr lang="en-US" altLang="zh-TW" sz="40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endParaRPr lang="zh-TW" altLang="en-US" sz="4000" dirty="0"/>
          </a:p>
        </p:txBody>
      </p:sp>
      <p:sp>
        <p:nvSpPr>
          <p:cNvPr id="24" name="圓角矩形 23"/>
          <p:cNvSpPr/>
          <p:nvPr/>
        </p:nvSpPr>
        <p:spPr>
          <a:xfrm>
            <a:off x="139963" y="1644649"/>
            <a:ext cx="11406577" cy="49742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71062" y="1869594"/>
            <a:ext cx="10544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altLang="zh-TW" sz="2400" b="1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lvl="0"/>
            <a:r>
              <a:rPr lang="zh-TW" altLang="en-US" sz="2400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常見</a:t>
            </a:r>
            <a:r>
              <a:rPr lang="en-US" altLang="zh-TW" sz="2400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Q&amp;A</a:t>
            </a:r>
          </a:p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Q.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 我明明有選上課程，為何選課結果沒有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457200" indent="-457200">
              <a:buAutoNum type="alphaUcPeriod"/>
            </a:pP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可能是預選篩選時被篩掉，請同學選課結束後存檔</a:t>
            </a:r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印出自己的選課結果，以利日後有疑問時有個證明可以保障自己的選課。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Q.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 大四生優先篩選是如何做到的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A.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 大四生以上的選課結果會先篩選，之後才做非大四生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52" name="直線接點 51"/>
          <p:cNvCxnSpPr/>
          <p:nvPr/>
        </p:nvCxnSpPr>
        <p:spPr>
          <a:xfrm flipV="1">
            <a:off x="139965" y="770592"/>
            <a:ext cx="4413374" cy="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9" y="248604"/>
            <a:ext cx="1755029" cy="5499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9296" y="138285"/>
            <a:ext cx="564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原</a:t>
            </a:r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預選清</a:t>
            </a:r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單</a:t>
            </a:r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畫面</a:t>
            </a:r>
            <a:endParaRPr lang="en-US" altLang="zh-TW" sz="4000" dirty="0"/>
          </a:p>
          <a:p>
            <a:endParaRPr lang="zh-TW" altLang="en-US" sz="4000" dirty="0"/>
          </a:p>
        </p:txBody>
      </p:sp>
      <p:sp>
        <p:nvSpPr>
          <p:cNvPr id="9" name="圓角矩形 8"/>
          <p:cNvSpPr/>
          <p:nvPr/>
        </p:nvSpPr>
        <p:spPr>
          <a:xfrm>
            <a:off x="139965" y="1091684"/>
            <a:ext cx="11863776" cy="25031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49296" y="1200371"/>
            <a:ext cx="11737904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需求原因與目標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學生反應核心通識課預選只能選</a:t>
            </a:r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門課，若篩選未選上，則須等到網路加退選才能加選。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105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學年度第</a:t>
            </a:r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學期開始，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核心通識課程預選選課數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上限調整為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10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門課。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相較以往</a:t>
            </a:r>
            <a:r>
              <a:rPr lang="en-US" altLang="zh-TW" sz="2400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</a:t>
            </a:r>
            <a:r>
              <a:rPr lang="zh-TW" altLang="en-US" sz="2400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門課，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多了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10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倍的選上機率</a:t>
            </a:r>
            <a:r>
              <a:rPr lang="zh-TW" altLang="en-US" sz="2400" b="1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，但仍有機會沒選上。</a:t>
            </a:r>
            <a:endParaRPr lang="en-US" altLang="zh-TW" sz="2400" b="1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139965" y="821098"/>
            <a:ext cx="4238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5373634"/>
            <a:ext cx="6806003" cy="114477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10" y="3948601"/>
            <a:ext cx="6806003" cy="1144779"/>
          </a:xfrm>
          <a:prstGeom prst="rect">
            <a:avLst/>
          </a:prstGeom>
        </p:spPr>
      </p:pic>
      <p:sp>
        <p:nvSpPr>
          <p:cNvPr id="13" name="右彎箭號 12"/>
          <p:cNvSpPr/>
          <p:nvPr/>
        </p:nvSpPr>
        <p:spPr>
          <a:xfrm rot="5400000">
            <a:off x="7533335" y="4344867"/>
            <a:ext cx="829543" cy="947737"/>
          </a:xfrm>
          <a:prstGeom prst="bentArrow">
            <a:avLst>
              <a:gd name="adj1" fmla="val 23333"/>
              <a:gd name="adj2" fmla="val 25000"/>
              <a:gd name="adj3" fmla="val 41542"/>
              <a:gd name="adj4" fmla="val 43750"/>
            </a:avLst>
          </a:prstGeom>
          <a:solidFill>
            <a:srgbClr val="FCA93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9" y="248604"/>
            <a:ext cx="1755029" cy="5499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9296" y="138285"/>
            <a:ext cx="564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原</a:t>
            </a:r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預選清</a:t>
            </a:r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單</a:t>
            </a:r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畫面</a:t>
            </a:r>
            <a:endParaRPr lang="en-US" altLang="zh-TW" sz="4000" dirty="0"/>
          </a:p>
          <a:p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11" y="1002334"/>
            <a:ext cx="9190978" cy="553166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11" name="直線接點 10"/>
          <p:cNvCxnSpPr/>
          <p:nvPr/>
        </p:nvCxnSpPr>
        <p:spPr>
          <a:xfrm>
            <a:off x="139965" y="821098"/>
            <a:ext cx="4238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45" y="257932"/>
            <a:ext cx="2240220" cy="5499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39965" y="146194"/>
            <a:ext cx="5923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修改後預選清單畫面</a:t>
            </a:r>
            <a:endParaRPr lang="en-US" altLang="zh-TW" sz="4000" dirty="0"/>
          </a:p>
          <a:p>
            <a:endParaRPr lang="zh-TW" altLang="en-US" sz="4000" dirty="0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139965" y="807914"/>
            <a:ext cx="4618647" cy="13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12" y="933066"/>
            <a:ext cx="7200000" cy="584622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3" y="1134148"/>
            <a:ext cx="4185568" cy="4085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右彎箭號 1"/>
          <p:cNvSpPr/>
          <p:nvPr/>
        </p:nvSpPr>
        <p:spPr>
          <a:xfrm rot="10800000" flipH="1">
            <a:off x="3485663" y="5405717"/>
            <a:ext cx="1013012" cy="797859"/>
          </a:xfrm>
          <a:prstGeom prst="bentArrow">
            <a:avLst/>
          </a:prstGeom>
          <a:solidFill>
            <a:srgbClr val="FCA93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977" y="489025"/>
            <a:ext cx="7219950" cy="58674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9965" y="159378"/>
            <a:ext cx="4218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與</a:t>
            </a:r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原</a:t>
            </a:r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介面相異</a:t>
            </a:r>
            <a:r>
              <a:rPr lang="zh-TW" altLang="en-US" sz="40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處</a:t>
            </a:r>
            <a:endParaRPr lang="en-US" altLang="zh-TW" sz="4000" dirty="0"/>
          </a:p>
          <a:p>
            <a:endParaRPr lang="zh-TW" altLang="en-US" sz="4000" dirty="0"/>
          </a:p>
        </p:txBody>
      </p:sp>
      <p:sp>
        <p:nvSpPr>
          <p:cNvPr id="31" name="圓角矩形 30"/>
          <p:cNvSpPr/>
          <p:nvPr/>
        </p:nvSpPr>
        <p:spPr>
          <a:xfrm>
            <a:off x="139965" y="1091683"/>
            <a:ext cx="4238624" cy="526474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11754" y="23632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altLang="zh-TW" sz="3200" dirty="0" smtClean="0">
                <a:ea typeface="華康中黑體" panose="020B0509000000000000" pitchFamily="49" charset="-120"/>
                <a:cs typeface="華康中黑體" panose="020B0509000000000000" pitchFamily="49" charset="-120"/>
              </a:rPr>
              <a:t>A</a:t>
            </a:r>
            <a:endParaRPr lang="zh-TW" altLang="en-US" sz="3200" dirty="0"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139965" y="821098"/>
            <a:ext cx="4238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49296" y="1523964"/>
            <a:ext cx="4238625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與原介面相異處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buFont typeface="+mj-lt"/>
              <a:buAutoNum type="alphaUcPeriod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已選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清單</a:t>
            </a:r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預選清單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lnSpc>
                <a:spcPts val="1000"/>
              </a:lnSpc>
              <a:buFont typeface="+mj-lt"/>
              <a:buAutoNum type="alphaUcPeriod"/>
            </a:pP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buFont typeface="+mj-lt"/>
              <a:buAutoNum type="alphaUcPeriod"/>
            </a:pPr>
            <a:r>
              <a:rPr lang="zh-TW" altLang="en-US" sz="24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預先匯入課程區</a:t>
            </a:r>
            <a:r>
              <a:rPr lang="zh-TW" altLang="en-US" sz="24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塊</a:t>
            </a:r>
            <a:endParaRPr lang="en-US" altLang="zh-TW" sz="2400" dirty="0" smtClean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lnSpc>
                <a:spcPts val="1000"/>
              </a:lnSpc>
              <a:buFont typeface="+mj-lt"/>
              <a:buAutoNum type="alphaUcPeriod"/>
            </a:pPr>
            <a:endParaRPr lang="en-US" altLang="zh-TW" sz="2400" dirty="0" smtClean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buFont typeface="+mj-lt"/>
              <a:buAutoNum type="alphaUcPeriod"/>
            </a:pPr>
            <a:r>
              <a:rPr lang="zh-TW" altLang="en-US" sz="24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核心</a:t>
            </a:r>
            <a:r>
              <a:rPr lang="zh-TW" altLang="en-US" sz="24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通識課程區</a:t>
            </a:r>
            <a:r>
              <a:rPr lang="zh-TW" altLang="en-US" sz="24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塊</a:t>
            </a:r>
            <a:endParaRPr lang="en-US" altLang="zh-TW" sz="2400" dirty="0" smtClean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lnSpc>
                <a:spcPts val="1000"/>
              </a:lnSpc>
              <a:buFont typeface="+mj-lt"/>
              <a:buAutoNum type="alphaUcPeriod"/>
            </a:pP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buFont typeface="+mj-lt"/>
              <a:buAutoNum type="alphaUcPeriod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查詢課程區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塊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541338" indent="-363538">
              <a:lnSpc>
                <a:spcPts val="1000"/>
              </a:lnSpc>
              <a:buFont typeface="+mj-lt"/>
              <a:buAutoNum type="alphaUcPeriod"/>
            </a:pP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>
              <a:lnSpc>
                <a:spcPts val="1000"/>
              </a:lnSpc>
            </a:pPr>
            <a:endParaRPr lang="en-US" altLang="zh-TW" sz="3200" b="1" dirty="0" smtClean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483730" y="82109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altLang="zh-TW" sz="3200" dirty="0" smtClean="0">
                <a:ea typeface="華康中黑體" panose="020B0509000000000000" pitchFamily="49" charset="-120"/>
                <a:cs typeface="華康中黑體" panose="020B0509000000000000" pitchFamily="49" charset="-120"/>
              </a:rPr>
              <a:t>B</a:t>
            </a:r>
            <a:endParaRPr lang="zh-TW" altLang="en-US" sz="3200" dirty="0"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83730" y="220623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altLang="zh-TW" sz="3200" dirty="0" smtClean="0">
                <a:ea typeface="華康中黑體" panose="020B0509000000000000" pitchFamily="49" charset="-120"/>
                <a:cs typeface="華康中黑體" panose="020B0509000000000000" pitchFamily="49" charset="-120"/>
              </a:rPr>
              <a:t>C</a:t>
            </a:r>
            <a:endParaRPr lang="zh-TW" altLang="en-US" sz="3200" dirty="0"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83730" y="3043717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altLang="zh-TW" sz="3200" dirty="0" smtClean="0">
                <a:ea typeface="華康中黑體" panose="020B0509000000000000" pitchFamily="49" charset="-120"/>
                <a:cs typeface="華康中黑體" panose="020B0509000000000000" pitchFamily="49" charset="-120"/>
              </a:rPr>
              <a:t>D</a:t>
            </a:r>
            <a:endParaRPr lang="zh-TW" altLang="en-US" sz="3200" dirty="0"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81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30"/>
            <a:ext cx="9570621" cy="43546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87718"/>
            <a:ext cx="9570621" cy="205836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9694446" y="53171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核心通識課程</a:t>
            </a:r>
            <a:endParaRPr lang="zh-TW" altLang="en-US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694446" y="292479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預選課程清單</a:t>
            </a:r>
            <a:endParaRPr lang="zh-TW" altLang="en-US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9694446" y="58382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預先匯入課程</a:t>
            </a:r>
            <a:endParaRPr lang="zh-TW" altLang="en-US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4542893"/>
            <a:ext cx="12192000" cy="179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0" y="1984455"/>
            <a:ext cx="12192000" cy="179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0656248" y="106971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B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656248" y="5840408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C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139965" y="1091683"/>
            <a:ext cx="11863776" cy="526474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49296" y="1523964"/>
            <a:ext cx="11567575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363538">
              <a:buFont typeface="+mj-lt"/>
              <a:buAutoNum type="alphaUcPeriod"/>
            </a:pP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已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選清單</a:t>
            </a:r>
            <a:r>
              <a:rPr lang="en-US" altLang="zh-TW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預選清單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en-US" altLang="zh-TW" sz="2400" b="1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B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預先匯入課程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不須篩選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447675" indent="-269875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課務組收到各單位提供的名單後，為學生匯入的課程。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課程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仍須篩選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學生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自選的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專業科目課程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>
              <a:lnSpc>
                <a:spcPts val="2000"/>
              </a:lnSpc>
            </a:pP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C.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核心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通識課程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仍須篩選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可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選</a:t>
            </a:r>
            <a:r>
              <a:rPr lang="en-US" altLang="zh-TW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10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門，篩選後將最多選上</a:t>
            </a:r>
            <a:r>
              <a:rPr lang="en-US" altLang="zh-TW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門課。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彼此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可以衝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堂，但不可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與</a:t>
            </a:r>
            <a:r>
              <a:rPr lang="zh-TW" altLang="en-US" sz="24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預先匯入課程清單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預選課程清單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內之課程衝堂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。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選課順序、時間</a:t>
            </a:r>
            <a:r>
              <a:rPr lang="zh-TW" altLang="en-US" sz="24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皆</a:t>
            </a:r>
            <a:r>
              <a:rPr lang="zh-TW" altLang="en-US" sz="24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不影響篩選結果</a:t>
            </a:r>
            <a:endParaRPr lang="en-US" altLang="zh-TW" sz="2400" dirty="0" smtClean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en-US" altLang="zh-TW" sz="2400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342900" indent="-165100">
              <a:buFont typeface="Arial" panose="020B0604020202020204" pitchFamily="34" charset="0"/>
              <a:buChar char="•"/>
            </a:pP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81" y="267264"/>
            <a:ext cx="2090931" cy="54998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9296" y="155526"/>
            <a:ext cx="535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修改後預選清單畫面</a:t>
            </a:r>
            <a:endParaRPr lang="en-US" altLang="zh-TW" sz="4000" dirty="0"/>
          </a:p>
          <a:p>
            <a:endParaRPr lang="zh-TW" altLang="en-US" sz="4000" dirty="0"/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139965" y="817245"/>
            <a:ext cx="4734285" cy="3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421" y="683947"/>
            <a:ext cx="6482450" cy="159003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569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139965" y="1091683"/>
            <a:ext cx="11943934" cy="139718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49296" y="1367226"/>
            <a:ext cx="11934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D.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學分數呈現方式改動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r>
              <a:rPr lang="zh-TW" altLang="en-US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預計</a:t>
            </a:r>
            <a:r>
              <a:rPr lang="zh-TW" altLang="en-US" sz="2400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修習科目數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=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預先</a:t>
            </a:r>
            <a:r>
              <a:rPr lang="zh-TW" altLang="en-US" sz="2400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匯入課程</a:t>
            </a:r>
            <a:r>
              <a:rPr lang="en-US" altLang="zh-TW" sz="2400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+</a:t>
            </a:r>
            <a:r>
              <a:rPr lang="zh-TW" altLang="en-US" sz="2400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預選課程清單</a:t>
            </a:r>
            <a:endParaRPr lang="en-US" altLang="zh-TW" sz="2400" b="1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342900" indent="-165100">
              <a:buFont typeface="Arial" panose="020B0604020202020204" pitchFamily="34" charset="0"/>
              <a:buChar char="•"/>
            </a:pP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73376" y="2599729"/>
            <a:ext cx="8045249" cy="4111727"/>
            <a:chOff x="4038650" y="2599729"/>
            <a:chExt cx="8045249" cy="411172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00" y="2599729"/>
              <a:ext cx="7602499" cy="4111727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cxnSp>
          <p:nvCxnSpPr>
            <p:cNvPr id="12" name="直線接點 11"/>
            <p:cNvCxnSpPr/>
            <p:nvPr/>
          </p:nvCxnSpPr>
          <p:spPr>
            <a:xfrm>
              <a:off x="4474473" y="5134582"/>
              <a:ext cx="512913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4038650" y="4794818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FF0000"/>
                  </a:solidFill>
                </a:rPr>
                <a:t>D</a:t>
              </a:r>
              <a:endParaRPr lang="zh-TW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81" y="267264"/>
            <a:ext cx="2090931" cy="54998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149296" y="155526"/>
            <a:ext cx="535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修改後預選清單畫面</a:t>
            </a:r>
            <a:endParaRPr lang="en-US" altLang="zh-TW" sz="4000" dirty="0"/>
          </a:p>
          <a:p>
            <a:endParaRPr lang="zh-TW" altLang="en-US" sz="4000" dirty="0"/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139965" y="817245"/>
            <a:ext cx="4734285" cy="3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39965" y="1091683"/>
            <a:ext cx="11943934" cy="139718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49296" y="1367226"/>
            <a:ext cx="11934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zh-TW" altLang="en-US" sz="2400" b="1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代碼選課</a:t>
            </a:r>
            <a:endParaRPr lang="en-US" altLang="zh-TW" sz="2400" b="1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課程代碼的</a:t>
            </a:r>
            <a:r>
              <a:rPr lang="zh-TW" altLang="en-US" sz="24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輸入順序、數量皆不影響選上機率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。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177800"/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342900" indent="-165100">
              <a:buFont typeface="Arial" panose="020B0604020202020204" pitchFamily="34" charset="0"/>
              <a:buChar char="•"/>
            </a:pP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47" y="2641787"/>
            <a:ext cx="7635969" cy="421621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81" y="267264"/>
            <a:ext cx="2090931" cy="54998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49296" y="155526"/>
            <a:ext cx="535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修改後代碼選課畫面</a:t>
            </a:r>
            <a:endParaRPr lang="en-US" altLang="zh-TW" sz="4000" dirty="0"/>
          </a:p>
          <a:p>
            <a:endParaRPr lang="zh-TW" altLang="en-US" sz="4000" dirty="0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139965" y="817245"/>
            <a:ext cx="4734285" cy="3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546</Words>
  <Application>Microsoft Office PowerPoint</Application>
  <PresentationFormat>寬螢幕</PresentationFormat>
  <Paragraphs>96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華康中黑體</vt:lpstr>
      <vt:lpstr>新細明體</vt:lpstr>
      <vt:lpstr>Arial</vt:lpstr>
      <vt:lpstr>Calibri</vt:lpstr>
      <vt:lpstr>Calibri Light</vt:lpstr>
      <vt:lpstr>Wingdings</vt:lpstr>
      <vt:lpstr>Office 佈景主題</vt:lpstr>
      <vt:lpstr>核心通識課程 預選填寫分發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sixer</dc:creator>
  <cp:lastModifiedBy>admin</cp:lastModifiedBy>
  <cp:revision>140</cp:revision>
  <cp:lastPrinted>2016-12-07T08:21:17Z</cp:lastPrinted>
  <dcterms:created xsi:type="dcterms:W3CDTF">2016-11-24T02:19:15Z</dcterms:created>
  <dcterms:modified xsi:type="dcterms:W3CDTF">2022-08-30T02:05:25Z</dcterms:modified>
</cp:coreProperties>
</file>